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0" r:id="rId2"/>
    <p:sldId id="271" r:id="rId3"/>
    <p:sldId id="272" r:id="rId4"/>
    <p:sldId id="274" r:id="rId5"/>
    <p:sldId id="278" r:id="rId6"/>
    <p:sldId id="275" r:id="rId7"/>
    <p:sldId id="276" r:id="rId8"/>
    <p:sldId id="277" r:id="rId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lle\Desktop\Muuseumid\K&#252;lastusstatistika\muuseumite-statistika_reilika_el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lle\Desktop\Muuseumid\K&#252;lastusstatistika\muuseumite-statistika_reilika_eli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t-EE"/>
              <a:t>Värska</a:t>
            </a:r>
            <a:r>
              <a:rPr lang="et-EE" baseline="0"/>
              <a:t> Farm Museum</a:t>
            </a:r>
            <a:endParaRPr lang="et-EE"/>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t-EE"/>
        </a:p>
      </c:txPr>
    </c:title>
    <c:autoTitleDeleted val="0"/>
    <c:plotArea>
      <c:layout>
        <c:manualLayout>
          <c:layoutTarget val="inner"/>
          <c:xMode val="edge"/>
          <c:yMode val="edge"/>
          <c:x val="0.12822503473702898"/>
          <c:y val="0.14219852385315165"/>
          <c:w val="0.84242906198799872"/>
          <c:h val="0.69391001895950444"/>
        </c:manualLayout>
      </c:layout>
      <c:barChart>
        <c:barDir val="bar"/>
        <c:grouping val="clustered"/>
        <c:varyColors val="0"/>
        <c:ser>
          <c:idx val="0"/>
          <c:order val="0"/>
          <c:tx>
            <c:strRef>
              <c:f>Sheet1!$B$47</c:f>
              <c:strCache>
                <c:ptCount val="1"/>
                <c:pt idx="0">
                  <c:v>2020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Sheet1!$A$48:$A$51</c:f>
              <c:strCache>
                <c:ptCount val="4"/>
                <c:pt idx="0">
                  <c:v>täisk</c:v>
                </c:pt>
                <c:pt idx="1">
                  <c:v>õpilased</c:v>
                </c:pt>
                <c:pt idx="2">
                  <c:v>pensionärid</c:v>
                </c:pt>
                <c:pt idx="3">
                  <c:v>Kokku</c:v>
                </c:pt>
              </c:strCache>
            </c:strRef>
          </c:cat>
          <c:val>
            <c:numRef>
              <c:f>Sheet1!$B$48:$B$51</c:f>
              <c:numCache>
                <c:formatCode>General</c:formatCode>
                <c:ptCount val="4"/>
                <c:pt idx="0">
                  <c:v>1837</c:v>
                </c:pt>
                <c:pt idx="1">
                  <c:v>325</c:v>
                </c:pt>
                <c:pt idx="2">
                  <c:v>771</c:v>
                </c:pt>
                <c:pt idx="3">
                  <c:v>2933</c:v>
                </c:pt>
              </c:numCache>
            </c:numRef>
          </c:val>
          <c:extLst>
            <c:ext xmlns:c16="http://schemas.microsoft.com/office/drawing/2014/chart" uri="{C3380CC4-5D6E-409C-BE32-E72D297353CC}">
              <c16:uniqueId val="{00000000-BC4C-4908-A828-25C66DFAE5E3}"/>
            </c:ext>
          </c:extLst>
        </c:ser>
        <c:ser>
          <c:idx val="1"/>
          <c:order val="1"/>
          <c:tx>
            <c:strRef>
              <c:f>Sheet1!$C$47</c:f>
              <c:strCache>
                <c:ptCount val="1"/>
                <c:pt idx="0">
                  <c:v>2021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Sheet1!$A$48:$A$51</c:f>
              <c:strCache>
                <c:ptCount val="4"/>
                <c:pt idx="0">
                  <c:v>täisk</c:v>
                </c:pt>
                <c:pt idx="1">
                  <c:v>õpilased</c:v>
                </c:pt>
                <c:pt idx="2">
                  <c:v>pensionärid</c:v>
                </c:pt>
                <c:pt idx="3">
                  <c:v>Kokku</c:v>
                </c:pt>
              </c:strCache>
            </c:strRef>
          </c:cat>
          <c:val>
            <c:numRef>
              <c:f>Sheet1!$C$48:$C$51</c:f>
              <c:numCache>
                <c:formatCode>General</c:formatCode>
                <c:ptCount val="4"/>
                <c:pt idx="0">
                  <c:v>1854</c:v>
                </c:pt>
                <c:pt idx="1">
                  <c:v>403</c:v>
                </c:pt>
                <c:pt idx="2">
                  <c:v>680</c:v>
                </c:pt>
                <c:pt idx="3">
                  <c:v>2937</c:v>
                </c:pt>
              </c:numCache>
            </c:numRef>
          </c:val>
          <c:extLst>
            <c:ext xmlns:c16="http://schemas.microsoft.com/office/drawing/2014/chart" uri="{C3380CC4-5D6E-409C-BE32-E72D297353CC}">
              <c16:uniqueId val="{00000001-BC4C-4908-A828-25C66DFAE5E3}"/>
            </c:ext>
          </c:extLst>
        </c:ser>
        <c:ser>
          <c:idx val="2"/>
          <c:order val="2"/>
          <c:tx>
            <c:strRef>
              <c:f>Sheet1!$D$47</c:f>
              <c:strCache>
                <c:ptCount val="1"/>
                <c:pt idx="0">
                  <c:v>2022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Sheet1!$A$48:$A$51</c:f>
              <c:strCache>
                <c:ptCount val="4"/>
                <c:pt idx="0">
                  <c:v>täisk</c:v>
                </c:pt>
                <c:pt idx="1">
                  <c:v>õpilased</c:v>
                </c:pt>
                <c:pt idx="2">
                  <c:v>pensionärid</c:v>
                </c:pt>
                <c:pt idx="3">
                  <c:v>Kokku</c:v>
                </c:pt>
              </c:strCache>
            </c:strRef>
          </c:cat>
          <c:val>
            <c:numRef>
              <c:f>Sheet1!$D$48:$D$51</c:f>
              <c:numCache>
                <c:formatCode>General</c:formatCode>
                <c:ptCount val="4"/>
                <c:pt idx="0">
                  <c:v>1637</c:v>
                </c:pt>
                <c:pt idx="1">
                  <c:v>462</c:v>
                </c:pt>
                <c:pt idx="2">
                  <c:v>474</c:v>
                </c:pt>
                <c:pt idx="3">
                  <c:v>2573</c:v>
                </c:pt>
              </c:numCache>
            </c:numRef>
          </c:val>
          <c:extLst>
            <c:ext xmlns:c16="http://schemas.microsoft.com/office/drawing/2014/chart" uri="{C3380CC4-5D6E-409C-BE32-E72D297353CC}">
              <c16:uniqueId val="{00000002-BC4C-4908-A828-25C66DFAE5E3}"/>
            </c:ext>
          </c:extLst>
        </c:ser>
        <c:dLbls>
          <c:dLblPos val="inEnd"/>
          <c:showLegendKey val="0"/>
          <c:showVal val="1"/>
          <c:showCatName val="0"/>
          <c:showSerName val="0"/>
          <c:showPercent val="0"/>
          <c:showBubbleSize val="0"/>
        </c:dLbls>
        <c:gapWidth val="65"/>
        <c:axId val="495522360"/>
        <c:axId val="495529560"/>
      </c:barChart>
      <c:catAx>
        <c:axId val="4955223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t-EE"/>
          </a:p>
        </c:txPr>
        <c:crossAx val="495529560"/>
        <c:crosses val="autoZero"/>
        <c:auto val="1"/>
        <c:lblAlgn val="ctr"/>
        <c:lblOffset val="100"/>
        <c:noMultiLvlLbl val="0"/>
      </c:catAx>
      <c:valAx>
        <c:axId val="49552956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t-EE"/>
          </a:p>
        </c:txPr>
        <c:crossAx val="4955223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t-E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t-EE"/>
              <a:t>Reegi visitors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t-EE"/>
        </a:p>
      </c:txPr>
    </c:title>
    <c:autoTitleDeleted val="0"/>
    <c:plotArea>
      <c:layout/>
      <c:barChart>
        <c:barDir val="bar"/>
        <c:grouping val="clustered"/>
        <c:varyColors val="0"/>
        <c:ser>
          <c:idx val="0"/>
          <c:order val="0"/>
          <c:tx>
            <c:strRef>
              <c:f>Sheet1!$B$55</c:f>
              <c:strCache>
                <c:ptCount val="1"/>
                <c:pt idx="0">
                  <c:v>2020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Sheet1!$A$56:$A$59</c:f>
              <c:strCache>
                <c:ptCount val="4"/>
                <c:pt idx="0">
                  <c:v>täisk</c:v>
                </c:pt>
                <c:pt idx="1">
                  <c:v>õpilased</c:v>
                </c:pt>
                <c:pt idx="2">
                  <c:v>pensionärid</c:v>
                </c:pt>
                <c:pt idx="3">
                  <c:v>Kokku</c:v>
                </c:pt>
              </c:strCache>
            </c:strRef>
          </c:cat>
          <c:val>
            <c:numRef>
              <c:f>Sheet1!$B$56:$B$59</c:f>
              <c:numCache>
                <c:formatCode>General</c:formatCode>
                <c:ptCount val="4"/>
                <c:pt idx="0">
                  <c:v>674</c:v>
                </c:pt>
                <c:pt idx="1">
                  <c:v>166</c:v>
                </c:pt>
                <c:pt idx="2">
                  <c:v>469</c:v>
                </c:pt>
                <c:pt idx="3">
                  <c:v>1309</c:v>
                </c:pt>
              </c:numCache>
            </c:numRef>
          </c:val>
          <c:extLst>
            <c:ext xmlns:c16="http://schemas.microsoft.com/office/drawing/2014/chart" uri="{C3380CC4-5D6E-409C-BE32-E72D297353CC}">
              <c16:uniqueId val="{00000000-6711-4E70-A2B4-24CC3321830A}"/>
            </c:ext>
          </c:extLst>
        </c:ser>
        <c:ser>
          <c:idx val="1"/>
          <c:order val="1"/>
          <c:tx>
            <c:strRef>
              <c:f>Sheet1!$C$55</c:f>
              <c:strCache>
                <c:ptCount val="1"/>
                <c:pt idx="0">
                  <c:v>2021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Sheet1!$A$56:$A$59</c:f>
              <c:strCache>
                <c:ptCount val="4"/>
                <c:pt idx="0">
                  <c:v>täisk</c:v>
                </c:pt>
                <c:pt idx="1">
                  <c:v>õpilased</c:v>
                </c:pt>
                <c:pt idx="2">
                  <c:v>pensionärid</c:v>
                </c:pt>
                <c:pt idx="3">
                  <c:v>Kokku</c:v>
                </c:pt>
              </c:strCache>
            </c:strRef>
          </c:cat>
          <c:val>
            <c:numRef>
              <c:f>Sheet1!$C$56:$C$59</c:f>
              <c:numCache>
                <c:formatCode>General</c:formatCode>
                <c:ptCount val="4"/>
                <c:pt idx="0">
                  <c:v>598</c:v>
                </c:pt>
                <c:pt idx="1">
                  <c:v>154</c:v>
                </c:pt>
                <c:pt idx="2">
                  <c:v>376</c:v>
                </c:pt>
                <c:pt idx="3">
                  <c:v>1128</c:v>
                </c:pt>
              </c:numCache>
            </c:numRef>
          </c:val>
          <c:extLst>
            <c:ext xmlns:c16="http://schemas.microsoft.com/office/drawing/2014/chart" uri="{C3380CC4-5D6E-409C-BE32-E72D297353CC}">
              <c16:uniqueId val="{00000001-6711-4E70-A2B4-24CC3321830A}"/>
            </c:ext>
          </c:extLst>
        </c:ser>
        <c:ser>
          <c:idx val="2"/>
          <c:order val="2"/>
          <c:tx>
            <c:strRef>
              <c:f>Sheet1!$D$55</c:f>
              <c:strCache>
                <c:ptCount val="1"/>
                <c:pt idx="0">
                  <c:v>2022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Sheet1!$A$56:$A$59</c:f>
              <c:strCache>
                <c:ptCount val="4"/>
                <c:pt idx="0">
                  <c:v>täisk</c:v>
                </c:pt>
                <c:pt idx="1">
                  <c:v>õpilased</c:v>
                </c:pt>
                <c:pt idx="2">
                  <c:v>pensionärid</c:v>
                </c:pt>
                <c:pt idx="3">
                  <c:v>Kokku</c:v>
                </c:pt>
              </c:strCache>
            </c:strRef>
          </c:cat>
          <c:val>
            <c:numRef>
              <c:f>Sheet1!$D$56:$D$59</c:f>
              <c:numCache>
                <c:formatCode>General</c:formatCode>
                <c:ptCount val="4"/>
                <c:pt idx="0">
                  <c:v>438</c:v>
                </c:pt>
                <c:pt idx="1">
                  <c:v>91</c:v>
                </c:pt>
                <c:pt idx="2">
                  <c:v>204</c:v>
                </c:pt>
                <c:pt idx="3">
                  <c:v>733</c:v>
                </c:pt>
              </c:numCache>
            </c:numRef>
          </c:val>
          <c:extLst>
            <c:ext xmlns:c16="http://schemas.microsoft.com/office/drawing/2014/chart" uri="{C3380CC4-5D6E-409C-BE32-E72D297353CC}">
              <c16:uniqueId val="{00000002-6711-4E70-A2B4-24CC3321830A}"/>
            </c:ext>
          </c:extLst>
        </c:ser>
        <c:dLbls>
          <c:dLblPos val="inEnd"/>
          <c:showLegendKey val="0"/>
          <c:showVal val="1"/>
          <c:showCatName val="0"/>
          <c:showSerName val="0"/>
          <c:showPercent val="0"/>
          <c:showBubbleSize val="0"/>
        </c:dLbls>
        <c:gapWidth val="65"/>
        <c:axId val="501521968"/>
        <c:axId val="501519808"/>
      </c:barChart>
      <c:catAx>
        <c:axId val="5015219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t-EE"/>
          </a:p>
        </c:txPr>
        <c:crossAx val="501519808"/>
        <c:crosses val="autoZero"/>
        <c:auto val="1"/>
        <c:lblAlgn val="ctr"/>
        <c:lblOffset val="100"/>
        <c:noMultiLvlLbl val="0"/>
      </c:catAx>
      <c:valAx>
        <c:axId val="5015198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t-EE"/>
          </a:p>
        </c:txPr>
        <c:crossAx val="5015219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t-E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0E436-C2BE-415B-BB0C-9DA102F7CEE0}" type="datetimeFigureOut">
              <a:rPr lang="et-EE" smtClean="0"/>
              <a:t>19.09.2023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44EC3-5E75-44F1-B344-08442F8FFED7}" type="slidenum">
              <a:rPr lang="et-EE" smtClean="0"/>
              <a:t>‹#›</a:t>
            </a:fld>
            <a:endParaRPr lang="et-EE"/>
          </a:p>
        </p:txBody>
      </p:sp>
    </p:spTree>
    <p:extLst>
      <p:ext uri="{BB962C8B-B14F-4D97-AF65-F5344CB8AC3E}">
        <p14:creationId xmlns:p14="http://schemas.microsoft.com/office/powerpoint/2010/main" val="95179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1184" y="4068563"/>
            <a:ext cx="10175827" cy="972242"/>
          </a:xfrm>
          <a:solidFill>
            <a:schemeClr val="bg1"/>
          </a:solidFill>
        </p:spPr>
        <p:txBody>
          <a:bodyPr anchor="b">
            <a:normAutofit/>
          </a:bodyPr>
          <a:lstStyle>
            <a:lvl1pPr algn="ctr">
              <a:defRPr sz="5400">
                <a:solidFill>
                  <a:srgbClr val="A50D12"/>
                </a:solidFill>
                <a:latin typeface="Gentium Plus" panose="02000503060000020004" pitchFamily="2" charset="0"/>
                <a:ea typeface="Gentium Plus" panose="02000503060000020004" pitchFamily="2" charset="0"/>
                <a:cs typeface="Gentium Plus" panose="02000503060000020004" pitchFamily="2" charset="0"/>
              </a:defRPr>
            </a:lvl1pPr>
          </a:lstStyle>
          <a:p>
            <a:r>
              <a:rPr lang="en-US"/>
              <a:t>Click to edit Master title style</a:t>
            </a:r>
            <a:endParaRPr lang="et-EE" dirty="0"/>
          </a:p>
        </p:txBody>
      </p:sp>
      <p:sp>
        <p:nvSpPr>
          <p:cNvPr id="3" name="Subtitle 2"/>
          <p:cNvSpPr>
            <a:spLocks noGrp="1"/>
          </p:cNvSpPr>
          <p:nvPr>
            <p:ph type="subTitle" idx="1"/>
          </p:nvPr>
        </p:nvSpPr>
        <p:spPr>
          <a:xfrm>
            <a:off x="961184" y="5161407"/>
            <a:ext cx="10175827" cy="489376"/>
          </a:xfrm>
          <a:solidFill>
            <a:schemeClr val="bg1"/>
          </a:solidFill>
        </p:spPr>
        <p:txBody>
          <a:bodyPr anchor="ctr"/>
          <a:lstStyle>
            <a:lvl1pPr marL="0" indent="0" algn="ctr">
              <a:buNone/>
              <a:defRPr sz="2400">
                <a:solidFill>
                  <a:srgbClr val="A50D12"/>
                </a:solidFill>
                <a:latin typeface="Gentium Plus" panose="02000503060000020004" pitchFamily="2" charset="0"/>
                <a:ea typeface="Gentium Plus" panose="02000503060000020004" pitchFamily="2" charset="0"/>
                <a:cs typeface="Gentium Plus" panose="0200050306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p:cNvSpPr>
            <a:spLocks noGrp="1"/>
          </p:cNvSpPr>
          <p:nvPr>
            <p:ph type="dt" sz="half" idx="10"/>
          </p:nvPr>
        </p:nvSpPr>
        <p:spPr/>
        <p:txBody>
          <a:bodyPr/>
          <a:lstStyle/>
          <a:p>
            <a:fld id="{A0E48790-84D3-461E-AA19-259CA805B3A8}" type="datetimeFigureOut">
              <a:rPr lang="et-EE" smtClean="0"/>
              <a:t>19.09.2023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46242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A0E48790-84D3-461E-AA19-259CA805B3A8}" type="datetimeFigureOut">
              <a:rPr lang="et-EE" smtClean="0"/>
              <a:t>19.09.2023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391626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A0E48790-84D3-461E-AA19-259CA805B3A8}" type="datetimeFigureOut">
              <a:rPr lang="et-EE" smtClean="0"/>
              <a:t>19.09.2023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201673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A0E48790-84D3-461E-AA19-259CA805B3A8}" type="datetimeFigureOut">
              <a:rPr lang="et-EE" smtClean="0"/>
              <a:t>19.09.2023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5192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48790-84D3-461E-AA19-259CA805B3A8}" type="datetimeFigureOut">
              <a:rPr lang="et-EE" smtClean="0"/>
              <a:t>19.09.2023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181454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A0E48790-84D3-461E-AA19-259CA805B3A8}" type="datetimeFigureOut">
              <a:rPr lang="et-EE" smtClean="0"/>
              <a:t>19.09.2023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42326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A0E48790-84D3-461E-AA19-259CA805B3A8}" type="datetimeFigureOut">
              <a:rPr lang="et-EE" smtClean="0"/>
              <a:t>19.09.2023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401656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A0E48790-84D3-461E-AA19-259CA805B3A8}" type="datetimeFigureOut">
              <a:rPr lang="et-EE" smtClean="0"/>
              <a:t>19.09.2023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298086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48790-84D3-461E-AA19-259CA805B3A8}" type="datetimeFigureOut">
              <a:rPr lang="et-EE" smtClean="0"/>
              <a:t>19.09.2023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289513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E48790-84D3-461E-AA19-259CA805B3A8}" type="datetimeFigureOut">
              <a:rPr lang="et-EE" smtClean="0"/>
              <a:t>19.09.2023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244593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E48790-84D3-461E-AA19-259CA805B3A8}" type="datetimeFigureOut">
              <a:rPr lang="et-EE" smtClean="0"/>
              <a:t>19.09.2023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8CB27234-8F32-4383-8174-782F0AF026A7}" type="slidenum">
              <a:rPr lang="et-EE" smtClean="0"/>
              <a:t>‹#›</a:t>
            </a:fld>
            <a:endParaRPr lang="et-EE"/>
          </a:p>
        </p:txBody>
      </p:sp>
    </p:spTree>
    <p:extLst>
      <p:ext uri="{BB962C8B-B14F-4D97-AF65-F5344CB8AC3E}">
        <p14:creationId xmlns:p14="http://schemas.microsoft.com/office/powerpoint/2010/main" val="93677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48790-84D3-461E-AA19-259CA805B3A8}" type="datetimeFigureOut">
              <a:rPr lang="et-EE" smtClean="0"/>
              <a:t>19.09.2023</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27234-8F32-4383-8174-782F0AF026A7}" type="slidenum">
              <a:rPr lang="et-EE" smtClean="0"/>
              <a:t>‹#›</a:t>
            </a:fld>
            <a:endParaRPr lang="et-EE"/>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65750" y="6051048"/>
            <a:ext cx="2743200" cy="699876"/>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5400000">
            <a:off x="-3617607" y="3072224"/>
            <a:ext cx="7431039" cy="725425"/>
          </a:xfrm>
          <a:prstGeom prst="rect">
            <a:avLst/>
          </a:prstGeom>
        </p:spPr>
      </p:pic>
    </p:spTree>
    <p:extLst>
      <p:ext uri="{BB962C8B-B14F-4D97-AF65-F5344CB8AC3E}">
        <p14:creationId xmlns:p14="http://schemas.microsoft.com/office/powerpoint/2010/main" val="330290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A50D12"/>
          </a:solidFill>
          <a:latin typeface="Gentium Plus" panose="02000503060000020004" pitchFamily="2" charset="0"/>
          <a:ea typeface="Gentium Plus" panose="02000503060000020004" pitchFamily="2" charset="0"/>
          <a:cs typeface="Gentium Plus" panose="0200050306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ntium Plus" panose="02000503060000020004" pitchFamily="2" charset="0"/>
          <a:ea typeface="Gentium Plus" panose="02000503060000020004" pitchFamily="2" charset="0"/>
          <a:cs typeface="Gentium Plus" panose="0200050306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ntium Plus" panose="02000503060000020004" pitchFamily="2" charset="0"/>
          <a:ea typeface="Gentium Plus" panose="02000503060000020004" pitchFamily="2" charset="0"/>
          <a:cs typeface="Gentium Plus" panose="0200050306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ntium Plus" panose="02000503060000020004" pitchFamily="2" charset="0"/>
          <a:ea typeface="Gentium Plus" panose="02000503060000020004" pitchFamily="2" charset="0"/>
          <a:cs typeface="Gentium Plus" panose="0200050306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ium Plus" panose="02000503060000020004" pitchFamily="2" charset="0"/>
          <a:ea typeface="Gentium Plus" panose="02000503060000020004" pitchFamily="2" charset="0"/>
          <a:cs typeface="Gentium Plus" panose="0200050306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ium Plus" panose="02000503060000020004" pitchFamily="2" charset="0"/>
          <a:ea typeface="Gentium Plus" panose="02000503060000020004" pitchFamily="2" charset="0"/>
          <a:cs typeface="Gentium Plus" panose="0200050306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aps.visitsetomaa.ee/et/kaardid/seto-kylavy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etomuuseum.ee/" TargetMode="External"/><Relationship Id="rId2" Type="http://schemas.openxmlformats.org/officeDocument/2006/relationships/hyperlink" Target="https://maps.visitsetomaa.ee/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0C8D-2134-4C53-9D6E-E01804C5DB20}"/>
              </a:ext>
            </a:extLst>
          </p:cNvPr>
          <p:cNvSpPr>
            <a:spLocks noGrp="1"/>
          </p:cNvSpPr>
          <p:nvPr>
            <p:ph type="title"/>
          </p:nvPr>
        </p:nvSpPr>
        <p:spPr/>
        <p:txBody>
          <a:bodyPr/>
          <a:lstStyle/>
          <a:p>
            <a:r>
              <a:rPr lang="et-EE" dirty="0"/>
              <a:t>Business </a:t>
            </a:r>
            <a:r>
              <a:rPr lang="et-EE" dirty="0" err="1"/>
              <a:t>environment</a:t>
            </a:r>
            <a:r>
              <a:rPr lang="et-EE" dirty="0"/>
              <a:t> </a:t>
            </a:r>
            <a:r>
              <a:rPr lang="et-EE" dirty="0" err="1"/>
              <a:t>backround</a:t>
            </a:r>
            <a:endParaRPr lang="et-EE" dirty="0"/>
          </a:p>
        </p:txBody>
      </p:sp>
      <p:sp>
        <p:nvSpPr>
          <p:cNvPr id="3" name="Content Placeholder 2">
            <a:extLst>
              <a:ext uri="{FF2B5EF4-FFF2-40B4-BE49-F238E27FC236}">
                <a16:creationId xmlns:a16="http://schemas.microsoft.com/office/drawing/2014/main" id="{36A47DF2-097B-47BF-BB13-2E703A298648}"/>
              </a:ext>
            </a:extLst>
          </p:cNvPr>
          <p:cNvSpPr>
            <a:spLocks noGrp="1"/>
          </p:cNvSpPr>
          <p:nvPr>
            <p:ph idx="1"/>
          </p:nvPr>
        </p:nvSpPr>
        <p:spPr/>
        <p:txBody>
          <a:bodyPr>
            <a:normAutofit/>
          </a:bodyPr>
          <a:lstStyle/>
          <a:p>
            <a:pPr marL="0" indent="0">
              <a:buNone/>
            </a:pPr>
            <a:r>
              <a:rPr lang="et-EE" dirty="0"/>
              <a:t>•</a:t>
            </a:r>
            <a:r>
              <a:rPr lang="et-EE" dirty="0" err="1"/>
              <a:t>inhabitants</a:t>
            </a:r>
            <a:r>
              <a:rPr lang="et-EE" dirty="0"/>
              <a:t> 3248 (~12 000 </a:t>
            </a:r>
            <a:r>
              <a:rPr lang="et-EE" dirty="0" err="1"/>
              <a:t>speaks</a:t>
            </a:r>
            <a:r>
              <a:rPr lang="et-EE" dirty="0"/>
              <a:t> seto </a:t>
            </a:r>
            <a:r>
              <a:rPr lang="et-EE" dirty="0" err="1"/>
              <a:t>language</a:t>
            </a:r>
            <a:r>
              <a:rPr lang="et-EE" dirty="0"/>
              <a:t>)</a:t>
            </a:r>
          </a:p>
          <a:p>
            <a:pPr marL="0" indent="0">
              <a:buNone/>
            </a:pPr>
            <a:r>
              <a:rPr lang="et-EE" dirty="0"/>
              <a:t>•463 km2</a:t>
            </a:r>
          </a:p>
          <a:p>
            <a:pPr marL="0" indent="0">
              <a:buNone/>
            </a:pPr>
            <a:r>
              <a:rPr lang="et-EE" dirty="0"/>
              <a:t>•</a:t>
            </a:r>
            <a:r>
              <a:rPr lang="et-EE" dirty="0" err="1"/>
              <a:t>Dencity</a:t>
            </a:r>
            <a:r>
              <a:rPr lang="et-EE" dirty="0"/>
              <a:t> 7,3 </a:t>
            </a:r>
            <a:r>
              <a:rPr lang="et-EE" dirty="0" err="1"/>
              <a:t>inhabitants</a:t>
            </a:r>
            <a:r>
              <a:rPr lang="et-EE" dirty="0"/>
              <a:t> </a:t>
            </a:r>
            <a:r>
              <a:rPr lang="et-EE" dirty="0" err="1"/>
              <a:t>per</a:t>
            </a:r>
            <a:r>
              <a:rPr lang="et-EE" dirty="0"/>
              <a:t> km2 </a:t>
            </a:r>
          </a:p>
          <a:p>
            <a:pPr marL="0" indent="0">
              <a:buNone/>
            </a:pPr>
            <a:r>
              <a:rPr lang="et-EE" dirty="0"/>
              <a:t>•303 </a:t>
            </a:r>
            <a:r>
              <a:rPr lang="et-EE" dirty="0" err="1"/>
              <a:t>enterpreneurs</a:t>
            </a:r>
            <a:r>
              <a:rPr lang="et-EE" dirty="0"/>
              <a:t>- </a:t>
            </a:r>
            <a:r>
              <a:rPr lang="et-EE" dirty="0" err="1"/>
              <a:t>approx</a:t>
            </a:r>
            <a:r>
              <a:rPr lang="et-EE" dirty="0"/>
              <a:t> 1/3 in </a:t>
            </a:r>
            <a:r>
              <a:rPr lang="et-EE" dirty="0" err="1"/>
              <a:t>tourism</a:t>
            </a:r>
            <a:endParaRPr lang="et-EE" dirty="0"/>
          </a:p>
          <a:p>
            <a:pPr marL="0" indent="0">
              <a:buNone/>
            </a:pPr>
            <a:r>
              <a:rPr lang="et-EE" dirty="0"/>
              <a:t>•</a:t>
            </a:r>
            <a:r>
              <a:rPr lang="et-EE" dirty="0" err="1"/>
              <a:t>Seasonality</a:t>
            </a:r>
            <a:endParaRPr lang="et-EE" dirty="0"/>
          </a:p>
          <a:p>
            <a:pPr marL="0" indent="0">
              <a:buNone/>
            </a:pPr>
            <a:r>
              <a:rPr lang="et-EE" dirty="0"/>
              <a:t>•Small </a:t>
            </a:r>
            <a:r>
              <a:rPr lang="et-EE" dirty="0" err="1"/>
              <a:t>scale</a:t>
            </a:r>
            <a:r>
              <a:rPr lang="et-EE" dirty="0"/>
              <a:t> </a:t>
            </a:r>
          </a:p>
          <a:p>
            <a:pPr marL="0" indent="0">
              <a:buNone/>
            </a:pPr>
            <a:r>
              <a:rPr lang="et-EE" dirty="0"/>
              <a:t>•</a:t>
            </a:r>
            <a:r>
              <a:rPr lang="et-EE" dirty="0" err="1"/>
              <a:t>Far</a:t>
            </a:r>
            <a:r>
              <a:rPr lang="et-EE" dirty="0"/>
              <a:t> </a:t>
            </a:r>
            <a:r>
              <a:rPr lang="et-EE" dirty="0" err="1"/>
              <a:t>from</a:t>
            </a:r>
            <a:r>
              <a:rPr lang="et-EE" dirty="0"/>
              <a:t> </a:t>
            </a:r>
            <a:r>
              <a:rPr lang="et-EE" dirty="0" err="1"/>
              <a:t>cities</a:t>
            </a:r>
            <a:r>
              <a:rPr lang="et-EE" dirty="0"/>
              <a:t>- Tallinn 300 km, Tartu 100 km</a:t>
            </a:r>
          </a:p>
        </p:txBody>
      </p:sp>
    </p:spTree>
    <p:extLst>
      <p:ext uri="{BB962C8B-B14F-4D97-AF65-F5344CB8AC3E}">
        <p14:creationId xmlns:p14="http://schemas.microsoft.com/office/powerpoint/2010/main" val="400550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D7B0-8A74-4B4B-95FF-6947ABF29E6F}"/>
              </a:ext>
            </a:extLst>
          </p:cNvPr>
          <p:cNvSpPr>
            <a:spLocks noGrp="1"/>
          </p:cNvSpPr>
          <p:nvPr>
            <p:ph type="title"/>
          </p:nvPr>
        </p:nvSpPr>
        <p:spPr/>
        <p:txBody>
          <a:bodyPr/>
          <a:lstStyle/>
          <a:p>
            <a:r>
              <a:rPr lang="et-EE" dirty="0"/>
              <a:t>Setomaa as a </a:t>
            </a:r>
            <a:r>
              <a:rPr lang="et-EE" dirty="0" err="1"/>
              <a:t>travel</a:t>
            </a:r>
            <a:r>
              <a:rPr lang="et-EE" dirty="0"/>
              <a:t> </a:t>
            </a:r>
            <a:r>
              <a:rPr lang="et-EE" dirty="0" err="1"/>
              <a:t>destination</a:t>
            </a:r>
            <a:endParaRPr lang="et-EE" dirty="0"/>
          </a:p>
        </p:txBody>
      </p:sp>
      <p:sp>
        <p:nvSpPr>
          <p:cNvPr id="3" name="Content Placeholder 2">
            <a:extLst>
              <a:ext uri="{FF2B5EF4-FFF2-40B4-BE49-F238E27FC236}">
                <a16:creationId xmlns:a16="http://schemas.microsoft.com/office/drawing/2014/main" id="{D49B95BD-8643-424A-9B7F-8299E7DAC7CE}"/>
              </a:ext>
            </a:extLst>
          </p:cNvPr>
          <p:cNvSpPr>
            <a:spLocks noGrp="1"/>
          </p:cNvSpPr>
          <p:nvPr>
            <p:ph idx="1"/>
          </p:nvPr>
        </p:nvSpPr>
        <p:spPr/>
        <p:txBody>
          <a:bodyPr/>
          <a:lstStyle/>
          <a:p>
            <a:r>
              <a:rPr lang="et-EE" dirty="0" err="1"/>
              <a:t>Based</a:t>
            </a:r>
            <a:r>
              <a:rPr lang="et-EE" dirty="0"/>
              <a:t> on </a:t>
            </a:r>
            <a:r>
              <a:rPr lang="et-EE" dirty="0" err="1"/>
              <a:t>experience</a:t>
            </a:r>
            <a:endParaRPr lang="et-EE" dirty="0"/>
          </a:p>
          <a:p>
            <a:r>
              <a:rPr lang="et-EE" dirty="0"/>
              <a:t>85% Estonian </a:t>
            </a:r>
            <a:r>
              <a:rPr lang="et-EE" dirty="0" err="1"/>
              <a:t>visitors</a:t>
            </a:r>
            <a:endParaRPr lang="et-EE" dirty="0"/>
          </a:p>
          <a:p>
            <a:r>
              <a:rPr lang="et-EE" dirty="0" err="1"/>
              <a:t>Foreign</a:t>
            </a:r>
            <a:r>
              <a:rPr lang="et-EE" dirty="0"/>
              <a:t> </a:t>
            </a:r>
            <a:r>
              <a:rPr lang="et-EE" dirty="0" err="1"/>
              <a:t>visitors</a:t>
            </a:r>
            <a:r>
              <a:rPr lang="et-EE" dirty="0"/>
              <a:t> </a:t>
            </a:r>
            <a:r>
              <a:rPr lang="et-EE" dirty="0" err="1"/>
              <a:t>from</a:t>
            </a:r>
            <a:r>
              <a:rPr lang="et-EE" dirty="0"/>
              <a:t> </a:t>
            </a:r>
            <a:r>
              <a:rPr lang="et-EE" dirty="0" err="1"/>
              <a:t>neighbouring</a:t>
            </a:r>
            <a:r>
              <a:rPr lang="et-EE" dirty="0"/>
              <a:t> </a:t>
            </a:r>
            <a:r>
              <a:rPr lang="et-EE" dirty="0" err="1"/>
              <a:t>countries</a:t>
            </a:r>
            <a:r>
              <a:rPr lang="et-EE" dirty="0"/>
              <a:t>- Latvia</a:t>
            </a:r>
          </a:p>
          <a:p>
            <a:r>
              <a:rPr lang="et-EE" dirty="0" err="1"/>
              <a:t>Growing</a:t>
            </a:r>
            <a:r>
              <a:rPr lang="et-EE" dirty="0"/>
              <a:t> </a:t>
            </a:r>
            <a:r>
              <a:rPr lang="et-EE" dirty="0" err="1"/>
              <a:t>markets</a:t>
            </a:r>
            <a:r>
              <a:rPr lang="et-EE" dirty="0"/>
              <a:t>- </a:t>
            </a:r>
            <a:r>
              <a:rPr lang="et-EE" dirty="0" err="1"/>
              <a:t>Finland</a:t>
            </a:r>
            <a:r>
              <a:rPr lang="et-EE" dirty="0"/>
              <a:t>, </a:t>
            </a:r>
            <a:r>
              <a:rPr lang="et-EE" dirty="0" err="1"/>
              <a:t>Japan</a:t>
            </a:r>
            <a:endParaRPr lang="et-EE" dirty="0"/>
          </a:p>
          <a:p>
            <a:r>
              <a:rPr lang="et-EE" dirty="0" err="1"/>
              <a:t>Germany</a:t>
            </a:r>
            <a:r>
              <a:rPr lang="et-EE" dirty="0"/>
              <a:t> (</a:t>
            </a:r>
            <a:r>
              <a:rPr lang="et-EE" dirty="0" err="1"/>
              <a:t>nature</a:t>
            </a:r>
            <a:r>
              <a:rPr lang="et-EE" dirty="0"/>
              <a:t>)</a:t>
            </a:r>
          </a:p>
          <a:p>
            <a:r>
              <a:rPr lang="et-EE" dirty="0"/>
              <a:t>Seto </a:t>
            </a:r>
            <a:r>
              <a:rPr lang="et-EE" dirty="0" err="1"/>
              <a:t>village</a:t>
            </a:r>
            <a:r>
              <a:rPr lang="et-EE" dirty="0"/>
              <a:t> </a:t>
            </a:r>
            <a:r>
              <a:rPr lang="et-EE" dirty="0" err="1"/>
              <a:t>belt</a:t>
            </a:r>
            <a:r>
              <a:rPr lang="et-EE" dirty="0"/>
              <a:t>- </a:t>
            </a:r>
            <a:r>
              <a:rPr lang="et-EE" dirty="0" err="1"/>
              <a:t>for</a:t>
            </a:r>
            <a:r>
              <a:rPr lang="et-EE" dirty="0"/>
              <a:t> </a:t>
            </a:r>
            <a:r>
              <a:rPr lang="et-EE" dirty="0" err="1"/>
              <a:t>tourism</a:t>
            </a:r>
            <a:r>
              <a:rPr lang="et-EE" dirty="0"/>
              <a:t> </a:t>
            </a:r>
            <a:r>
              <a:rPr lang="et-EE" dirty="0" err="1"/>
              <a:t>enterpreneurs</a:t>
            </a:r>
            <a:r>
              <a:rPr lang="et-EE" dirty="0"/>
              <a:t> </a:t>
            </a:r>
            <a:r>
              <a:rPr lang="et-EE" dirty="0">
                <a:hlinkClick r:id="rId2"/>
              </a:rPr>
              <a:t>https://maps.visitsetomaa.ee/et/kaardid/seto-kylavyy</a:t>
            </a:r>
            <a:r>
              <a:rPr lang="et-EE" dirty="0"/>
              <a:t> </a:t>
            </a:r>
          </a:p>
          <a:p>
            <a:endParaRPr lang="et-EE" dirty="0"/>
          </a:p>
          <a:p>
            <a:endParaRPr lang="et-EE" dirty="0"/>
          </a:p>
        </p:txBody>
      </p:sp>
    </p:spTree>
    <p:extLst>
      <p:ext uri="{BB962C8B-B14F-4D97-AF65-F5344CB8AC3E}">
        <p14:creationId xmlns:p14="http://schemas.microsoft.com/office/powerpoint/2010/main" val="21007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DD5E-33C0-4D3E-98CC-37625C836F7F}"/>
              </a:ext>
            </a:extLst>
          </p:cNvPr>
          <p:cNvSpPr>
            <a:spLocks noGrp="1"/>
          </p:cNvSpPr>
          <p:nvPr>
            <p:ph type="title"/>
          </p:nvPr>
        </p:nvSpPr>
        <p:spPr/>
        <p:txBody>
          <a:bodyPr/>
          <a:lstStyle/>
          <a:p>
            <a:r>
              <a:rPr lang="et-EE" dirty="0" err="1"/>
              <a:t>Key</a:t>
            </a:r>
            <a:r>
              <a:rPr lang="et-EE" dirty="0"/>
              <a:t> </a:t>
            </a:r>
            <a:r>
              <a:rPr lang="et-EE" dirty="0" err="1"/>
              <a:t>words</a:t>
            </a:r>
            <a:endParaRPr lang="et-EE" dirty="0"/>
          </a:p>
        </p:txBody>
      </p:sp>
      <p:sp>
        <p:nvSpPr>
          <p:cNvPr id="3" name="Content Placeholder 2">
            <a:extLst>
              <a:ext uri="{FF2B5EF4-FFF2-40B4-BE49-F238E27FC236}">
                <a16:creationId xmlns:a16="http://schemas.microsoft.com/office/drawing/2014/main" id="{52591FFB-551B-487B-86AB-E691F2712BE4}"/>
              </a:ext>
            </a:extLst>
          </p:cNvPr>
          <p:cNvSpPr>
            <a:spLocks noGrp="1"/>
          </p:cNvSpPr>
          <p:nvPr>
            <p:ph idx="1"/>
          </p:nvPr>
        </p:nvSpPr>
        <p:spPr/>
        <p:txBody>
          <a:bodyPr>
            <a:normAutofit lnSpcReduction="10000"/>
          </a:bodyPr>
          <a:lstStyle/>
          <a:p>
            <a:r>
              <a:rPr lang="et-EE" dirty="0" err="1"/>
              <a:t>Culture</a:t>
            </a:r>
            <a:r>
              <a:rPr lang="et-EE" dirty="0"/>
              <a:t>- leelo, </a:t>
            </a:r>
            <a:r>
              <a:rPr lang="et-EE" dirty="0" err="1"/>
              <a:t>music</a:t>
            </a:r>
            <a:endParaRPr lang="et-EE" dirty="0"/>
          </a:p>
          <a:p>
            <a:r>
              <a:rPr lang="et-EE" dirty="0" err="1"/>
              <a:t>Handycraft</a:t>
            </a:r>
            <a:r>
              <a:rPr lang="et-EE" dirty="0"/>
              <a:t> </a:t>
            </a:r>
          </a:p>
          <a:p>
            <a:r>
              <a:rPr lang="et-EE" dirty="0" err="1"/>
              <a:t>jewllery</a:t>
            </a:r>
            <a:endParaRPr lang="et-EE" dirty="0"/>
          </a:p>
          <a:p>
            <a:r>
              <a:rPr lang="et-EE" dirty="0"/>
              <a:t>Estonian „</a:t>
            </a:r>
            <a:r>
              <a:rPr lang="et-EE" dirty="0" err="1"/>
              <a:t>aborogens</a:t>
            </a:r>
            <a:r>
              <a:rPr lang="et-EE" dirty="0"/>
              <a:t>“- </a:t>
            </a:r>
            <a:r>
              <a:rPr lang="et-EE" dirty="0" err="1"/>
              <a:t>living</a:t>
            </a:r>
            <a:r>
              <a:rPr lang="et-EE" dirty="0"/>
              <a:t> </a:t>
            </a:r>
            <a:r>
              <a:rPr lang="et-EE" dirty="0" err="1"/>
              <a:t>traditions</a:t>
            </a:r>
            <a:endParaRPr lang="et-EE" dirty="0"/>
          </a:p>
          <a:p>
            <a:r>
              <a:rPr lang="et-EE" dirty="0" err="1"/>
              <a:t>Wellness</a:t>
            </a:r>
            <a:r>
              <a:rPr lang="et-EE" dirty="0"/>
              <a:t>- mineral </a:t>
            </a:r>
            <a:r>
              <a:rPr lang="et-EE" dirty="0" err="1"/>
              <a:t>water</a:t>
            </a:r>
            <a:r>
              <a:rPr lang="et-EE" dirty="0"/>
              <a:t>, </a:t>
            </a:r>
            <a:r>
              <a:rPr lang="et-EE" dirty="0" err="1"/>
              <a:t>mud</a:t>
            </a:r>
            <a:endParaRPr lang="et-EE" dirty="0"/>
          </a:p>
          <a:p>
            <a:r>
              <a:rPr lang="et-EE" dirty="0"/>
              <a:t>Food- </a:t>
            </a:r>
            <a:r>
              <a:rPr lang="et-EE" dirty="0" err="1"/>
              <a:t>the</a:t>
            </a:r>
            <a:r>
              <a:rPr lang="et-EE" dirty="0"/>
              <a:t> </a:t>
            </a:r>
            <a:r>
              <a:rPr lang="et-EE" dirty="0" err="1"/>
              <a:t>biggest</a:t>
            </a:r>
            <a:r>
              <a:rPr lang="et-EE" dirty="0"/>
              <a:t> </a:t>
            </a:r>
            <a:r>
              <a:rPr lang="et-EE" dirty="0" err="1"/>
              <a:t>organic</a:t>
            </a:r>
            <a:r>
              <a:rPr lang="et-EE" dirty="0"/>
              <a:t> </a:t>
            </a:r>
            <a:r>
              <a:rPr lang="et-EE" dirty="0" err="1"/>
              <a:t>food</a:t>
            </a:r>
            <a:r>
              <a:rPr lang="et-EE" dirty="0"/>
              <a:t> % in Estonia</a:t>
            </a:r>
          </a:p>
          <a:p>
            <a:r>
              <a:rPr lang="et-EE" dirty="0" err="1"/>
              <a:t>Nature</a:t>
            </a:r>
            <a:r>
              <a:rPr lang="et-EE" dirty="0"/>
              <a:t>- no </a:t>
            </a:r>
            <a:r>
              <a:rPr lang="et-EE" dirty="0" err="1"/>
              <a:t>factories</a:t>
            </a:r>
            <a:r>
              <a:rPr lang="et-EE" dirty="0"/>
              <a:t> </a:t>
            </a:r>
            <a:r>
              <a:rPr lang="et-EE" dirty="0" err="1"/>
              <a:t>or</a:t>
            </a:r>
            <a:r>
              <a:rPr lang="et-EE" dirty="0"/>
              <a:t> </a:t>
            </a:r>
            <a:r>
              <a:rPr lang="et-EE" dirty="0" err="1"/>
              <a:t>production</a:t>
            </a:r>
            <a:endParaRPr lang="et-EE" dirty="0"/>
          </a:p>
          <a:p>
            <a:r>
              <a:rPr lang="et-EE" dirty="0" err="1"/>
              <a:t>Contrast</a:t>
            </a:r>
            <a:r>
              <a:rPr lang="et-EE" dirty="0"/>
              <a:t>- 2 </a:t>
            </a:r>
            <a:r>
              <a:rPr lang="et-EE" dirty="0" err="1"/>
              <a:t>countries</a:t>
            </a:r>
            <a:r>
              <a:rPr lang="et-EE" dirty="0"/>
              <a:t> (Estonia and </a:t>
            </a:r>
            <a:r>
              <a:rPr lang="et-EE" dirty="0" err="1"/>
              <a:t>Russia</a:t>
            </a:r>
            <a:r>
              <a:rPr lang="et-EE" dirty="0"/>
              <a:t>), </a:t>
            </a:r>
            <a:r>
              <a:rPr lang="et-EE" dirty="0" err="1"/>
              <a:t>kingdom</a:t>
            </a:r>
            <a:r>
              <a:rPr lang="et-EE" dirty="0"/>
              <a:t>, </a:t>
            </a:r>
            <a:r>
              <a:rPr lang="et-EE" dirty="0" err="1"/>
              <a:t>own</a:t>
            </a:r>
            <a:r>
              <a:rPr lang="et-EE" dirty="0"/>
              <a:t> </a:t>
            </a:r>
            <a:r>
              <a:rPr lang="et-EE" dirty="0" err="1"/>
              <a:t>language</a:t>
            </a:r>
            <a:r>
              <a:rPr lang="et-EE" dirty="0"/>
              <a:t>, </a:t>
            </a:r>
            <a:r>
              <a:rPr lang="et-EE" dirty="0" err="1"/>
              <a:t>own</a:t>
            </a:r>
            <a:r>
              <a:rPr lang="et-EE" dirty="0"/>
              <a:t> </a:t>
            </a:r>
            <a:r>
              <a:rPr lang="et-EE" dirty="0" err="1"/>
              <a:t>money</a:t>
            </a:r>
            <a:r>
              <a:rPr lang="et-EE" dirty="0"/>
              <a:t> </a:t>
            </a:r>
            <a:r>
              <a:rPr lang="et-EE" dirty="0" err="1"/>
              <a:t>ect</a:t>
            </a:r>
            <a:endParaRPr lang="et-EE" dirty="0"/>
          </a:p>
          <a:p>
            <a:endParaRPr lang="et-EE" dirty="0"/>
          </a:p>
        </p:txBody>
      </p:sp>
    </p:spTree>
    <p:extLst>
      <p:ext uri="{BB962C8B-B14F-4D97-AF65-F5344CB8AC3E}">
        <p14:creationId xmlns:p14="http://schemas.microsoft.com/office/powerpoint/2010/main" val="14267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B939-3C5F-47E8-8810-AD5ECC2B3C65}"/>
              </a:ext>
            </a:extLst>
          </p:cNvPr>
          <p:cNvSpPr>
            <a:spLocks noGrp="1"/>
          </p:cNvSpPr>
          <p:nvPr>
            <p:ph type="title"/>
          </p:nvPr>
        </p:nvSpPr>
        <p:spPr/>
        <p:txBody>
          <a:bodyPr/>
          <a:lstStyle/>
          <a:p>
            <a:r>
              <a:rPr lang="et-EE" dirty="0"/>
              <a:t>Setomaa </a:t>
            </a:r>
            <a:r>
              <a:rPr lang="et-EE" dirty="0" err="1"/>
              <a:t>is</a:t>
            </a:r>
            <a:r>
              <a:rPr lang="et-EE" dirty="0"/>
              <a:t> </a:t>
            </a:r>
            <a:r>
              <a:rPr lang="et-EE" dirty="0" err="1"/>
              <a:t>known</a:t>
            </a:r>
            <a:r>
              <a:rPr lang="et-EE" dirty="0"/>
              <a:t> </a:t>
            </a:r>
            <a:r>
              <a:rPr lang="et-EE" dirty="0" err="1"/>
              <a:t>for</a:t>
            </a:r>
            <a:r>
              <a:rPr lang="et-EE" dirty="0"/>
              <a:t>- </a:t>
            </a:r>
            <a:r>
              <a:rPr lang="et-EE" dirty="0" err="1"/>
              <a:t>nature</a:t>
            </a:r>
            <a:endParaRPr lang="et-EE" dirty="0"/>
          </a:p>
        </p:txBody>
      </p:sp>
      <p:sp>
        <p:nvSpPr>
          <p:cNvPr id="3" name="Text Placeholder 2">
            <a:extLst>
              <a:ext uri="{FF2B5EF4-FFF2-40B4-BE49-F238E27FC236}">
                <a16:creationId xmlns:a16="http://schemas.microsoft.com/office/drawing/2014/main" id="{C20F6666-FA85-47A7-9C54-D16F8382889E}"/>
              </a:ext>
            </a:extLst>
          </p:cNvPr>
          <p:cNvSpPr>
            <a:spLocks noGrp="1"/>
          </p:cNvSpPr>
          <p:nvPr>
            <p:ph type="body" idx="1"/>
          </p:nvPr>
        </p:nvSpPr>
        <p:spPr/>
        <p:txBody>
          <a:bodyPr>
            <a:normAutofit/>
          </a:bodyPr>
          <a:lstStyle/>
          <a:p>
            <a:r>
              <a:rPr lang="et-EE" dirty="0"/>
              <a:t>Health </a:t>
            </a:r>
            <a:r>
              <a:rPr lang="et-EE" dirty="0" err="1"/>
              <a:t>resort</a:t>
            </a:r>
            <a:r>
              <a:rPr lang="et-EE" dirty="0"/>
              <a:t> </a:t>
            </a:r>
            <a:r>
              <a:rPr lang="et-EE" dirty="0" err="1"/>
              <a:t>area</a:t>
            </a:r>
            <a:endParaRPr lang="et-EE" dirty="0"/>
          </a:p>
          <a:p>
            <a:r>
              <a:rPr lang="et-EE" dirty="0"/>
              <a:t>Mineral </a:t>
            </a:r>
            <a:r>
              <a:rPr lang="et-EE" dirty="0" err="1"/>
              <a:t>water</a:t>
            </a:r>
            <a:endParaRPr lang="et-EE" dirty="0"/>
          </a:p>
          <a:p>
            <a:r>
              <a:rPr lang="et-EE" dirty="0"/>
              <a:t>Mineral </a:t>
            </a:r>
            <a:r>
              <a:rPr lang="et-EE" dirty="0" err="1"/>
              <a:t>mud</a:t>
            </a:r>
            <a:endParaRPr lang="et-EE" dirty="0"/>
          </a:p>
          <a:p>
            <a:r>
              <a:rPr lang="et-EE" dirty="0" err="1"/>
              <a:t>Pine</a:t>
            </a:r>
            <a:r>
              <a:rPr lang="et-EE" dirty="0"/>
              <a:t> </a:t>
            </a:r>
            <a:r>
              <a:rPr lang="et-EE" dirty="0" err="1"/>
              <a:t>forests</a:t>
            </a:r>
            <a:endParaRPr lang="et-EE" dirty="0"/>
          </a:p>
          <a:p>
            <a:pPr>
              <a:lnSpc>
                <a:spcPct val="100000"/>
              </a:lnSpc>
            </a:pPr>
            <a:r>
              <a:rPr lang="et-EE" dirty="0" err="1"/>
              <a:t>Rich</a:t>
            </a:r>
            <a:r>
              <a:rPr lang="et-EE" dirty="0"/>
              <a:t> in </a:t>
            </a:r>
            <a:r>
              <a:rPr lang="et-EE" dirty="0" err="1"/>
              <a:t>berries</a:t>
            </a:r>
            <a:r>
              <a:rPr lang="et-EE" dirty="0"/>
              <a:t> and </a:t>
            </a:r>
            <a:r>
              <a:rPr lang="et-EE" dirty="0" err="1"/>
              <a:t>mushrooms</a:t>
            </a:r>
            <a:endParaRPr lang="et-EE" dirty="0"/>
          </a:p>
          <a:p>
            <a:pPr>
              <a:lnSpc>
                <a:spcPct val="100000"/>
              </a:lnSpc>
            </a:pPr>
            <a:r>
              <a:rPr lang="et-EE" dirty="0" err="1"/>
              <a:t>Known</a:t>
            </a:r>
            <a:r>
              <a:rPr lang="et-EE" dirty="0"/>
              <a:t> as </a:t>
            </a:r>
            <a:r>
              <a:rPr lang="et-EE" dirty="0" err="1"/>
              <a:t>Kingdom</a:t>
            </a:r>
            <a:r>
              <a:rPr lang="et-EE" dirty="0"/>
              <a:t> of </a:t>
            </a:r>
            <a:r>
              <a:rPr lang="et-EE" dirty="0" err="1"/>
              <a:t>chanterelles</a:t>
            </a:r>
            <a:endParaRPr lang="et-EE" dirty="0"/>
          </a:p>
          <a:p>
            <a:pPr>
              <a:lnSpc>
                <a:spcPct val="100000"/>
              </a:lnSpc>
            </a:pPr>
            <a:r>
              <a:rPr lang="et-EE" dirty="0"/>
              <a:t>RMK </a:t>
            </a:r>
            <a:r>
              <a:rPr lang="et-EE" dirty="0" err="1"/>
              <a:t>long</a:t>
            </a:r>
            <a:r>
              <a:rPr lang="et-EE" dirty="0"/>
              <a:t> </a:t>
            </a:r>
            <a:r>
              <a:rPr lang="et-EE" dirty="0" err="1"/>
              <a:t>distance</a:t>
            </a:r>
            <a:r>
              <a:rPr lang="et-EE" dirty="0"/>
              <a:t> </a:t>
            </a:r>
            <a:r>
              <a:rPr lang="et-EE" dirty="0" err="1"/>
              <a:t>trail</a:t>
            </a:r>
            <a:endParaRPr lang="et-EE" dirty="0"/>
          </a:p>
          <a:p>
            <a:pPr>
              <a:lnSpc>
                <a:spcPct val="100000"/>
              </a:lnSpc>
            </a:pPr>
            <a:r>
              <a:rPr lang="et-EE" dirty="0" err="1"/>
              <a:t>Foresttrail</a:t>
            </a:r>
            <a:r>
              <a:rPr lang="et-EE" dirty="0"/>
              <a:t> </a:t>
            </a:r>
            <a:r>
              <a:rPr lang="et-EE" dirty="0" err="1"/>
              <a:t>trail</a:t>
            </a:r>
            <a:endParaRPr lang="et-EE" dirty="0"/>
          </a:p>
        </p:txBody>
      </p:sp>
      <p:pic>
        <p:nvPicPr>
          <p:cNvPr id="4" name="Picture 3">
            <a:extLst>
              <a:ext uri="{FF2B5EF4-FFF2-40B4-BE49-F238E27FC236}">
                <a16:creationId xmlns:a16="http://schemas.microsoft.com/office/drawing/2014/main" id="{D496B6B5-3C81-0FD5-2A38-61BED4752459}"/>
              </a:ext>
            </a:extLst>
          </p:cNvPr>
          <p:cNvPicPr>
            <a:picLocks noChangeAspect="1"/>
          </p:cNvPicPr>
          <p:nvPr/>
        </p:nvPicPr>
        <p:blipFill>
          <a:blip r:embed="rId2"/>
          <a:stretch>
            <a:fillRect/>
          </a:stretch>
        </p:blipFill>
        <p:spPr>
          <a:xfrm>
            <a:off x="7769130" y="1690688"/>
            <a:ext cx="4194505" cy="2803157"/>
          </a:xfrm>
          <a:prstGeom prst="rect">
            <a:avLst/>
          </a:prstGeom>
        </p:spPr>
      </p:pic>
      <p:pic>
        <p:nvPicPr>
          <p:cNvPr id="5" name="Picture 4">
            <a:extLst>
              <a:ext uri="{FF2B5EF4-FFF2-40B4-BE49-F238E27FC236}">
                <a16:creationId xmlns:a16="http://schemas.microsoft.com/office/drawing/2014/main" id="{D8C22AA7-9D02-5040-FAC4-141F2D542576}"/>
              </a:ext>
            </a:extLst>
          </p:cNvPr>
          <p:cNvPicPr>
            <a:picLocks noChangeAspect="1"/>
          </p:cNvPicPr>
          <p:nvPr/>
        </p:nvPicPr>
        <p:blipFill>
          <a:blip r:embed="rId3"/>
          <a:stretch>
            <a:fillRect/>
          </a:stretch>
        </p:blipFill>
        <p:spPr>
          <a:xfrm>
            <a:off x="6298584" y="4394580"/>
            <a:ext cx="2330355" cy="2330355"/>
          </a:xfrm>
          <a:prstGeom prst="rect">
            <a:avLst/>
          </a:prstGeom>
        </p:spPr>
      </p:pic>
    </p:spTree>
    <p:extLst>
      <p:ext uri="{BB962C8B-B14F-4D97-AF65-F5344CB8AC3E}">
        <p14:creationId xmlns:p14="http://schemas.microsoft.com/office/powerpoint/2010/main" val="272422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BA1A-944E-EF68-1B74-2E817CD38707}"/>
              </a:ext>
            </a:extLst>
          </p:cNvPr>
          <p:cNvSpPr>
            <a:spLocks noGrp="1"/>
          </p:cNvSpPr>
          <p:nvPr>
            <p:ph type="title"/>
          </p:nvPr>
        </p:nvSpPr>
        <p:spPr/>
        <p:txBody>
          <a:bodyPr/>
          <a:lstStyle/>
          <a:p>
            <a:r>
              <a:rPr lang="et-EE" dirty="0" err="1"/>
              <a:t>Statistics</a:t>
            </a:r>
            <a:endParaRPr lang="et-EE" dirty="0"/>
          </a:p>
        </p:txBody>
      </p:sp>
      <p:graphicFrame>
        <p:nvGraphicFramePr>
          <p:cNvPr id="4" name="Content Placeholder 3">
            <a:extLst>
              <a:ext uri="{FF2B5EF4-FFF2-40B4-BE49-F238E27FC236}">
                <a16:creationId xmlns:a16="http://schemas.microsoft.com/office/drawing/2014/main" id="{DB5F4ACC-6A4E-F4C7-1D5C-2DAF02B29DE7}"/>
              </a:ext>
            </a:extLst>
          </p:cNvPr>
          <p:cNvGraphicFramePr>
            <a:graphicFrameLocks noGrp="1"/>
          </p:cNvGraphicFramePr>
          <p:nvPr>
            <p:ph idx="1"/>
            <p:extLst>
              <p:ext uri="{D42A27DB-BD31-4B8C-83A1-F6EECF244321}">
                <p14:modId xmlns:p14="http://schemas.microsoft.com/office/powerpoint/2010/main" val="2469079487"/>
              </p:ext>
            </p:extLst>
          </p:nvPr>
        </p:nvGraphicFramePr>
        <p:xfrm>
          <a:off x="442415" y="1405718"/>
          <a:ext cx="7841776" cy="35702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287AD3E-041B-F9C9-DCC1-5C5BB83A2296}"/>
              </a:ext>
            </a:extLst>
          </p:cNvPr>
          <p:cNvGraphicFramePr>
            <a:graphicFrameLocks/>
          </p:cNvGraphicFramePr>
          <p:nvPr>
            <p:extLst>
              <p:ext uri="{D42A27DB-BD31-4B8C-83A1-F6EECF244321}">
                <p14:modId xmlns:p14="http://schemas.microsoft.com/office/powerpoint/2010/main" val="268239235"/>
              </p:ext>
            </p:extLst>
          </p:nvPr>
        </p:nvGraphicFramePr>
        <p:xfrm>
          <a:off x="5653585" y="2575633"/>
          <a:ext cx="6096000" cy="3440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08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8AB0-DCD1-DB71-6ED3-0C029DE5C15D}"/>
              </a:ext>
            </a:extLst>
          </p:cNvPr>
          <p:cNvSpPr>
            <a:spLocks noGrp="1"/>
          </p:cNvSpPr>
          <p:nvPr>
            <p:ph type="title"/>
          </p:nvPr>
        </p:nvSpPr>
        <p:spPr/>
        <p:txBody>
          <a:bodyPr/>
          <a:lstStyle/>
          <a:p>
            <a:r>
              <a:rPr lang="et-EE" dirty="0"/>
              <a:t>North </a:t>
            </a:r>
            <a:r>
              <a:rPr lang="et-EE" dirty="0" err="1"/>
              <a:t>camp</a:t>
            </a:r>
            <a:r>
              <a:rPr lang="et-EE" dirty="0"/>
              <a:t> 3D </a:t>
            </a:r>
            <a:r>
              <a:rPr lang="et-EE" dirty="0" err="1"/>
              <a:t>model</a:t>
            </a:r>
            <a:endParaRPr lang="et-EE" dirty="0"/>
          </a:p>
        </p:txBody>
      </p:sp>
      <p:sp>
        <p:nvSpPr>
          <p:cNvPr id="3" name="Content Placeholder 2">
            <a:extLst>
              <a:ext uri="{FF2B5EF4-FFF2-40B4-BE49-F238E27FC236}">
                <a16:creationId xmlns:a16="http://schemas.microsoft.com/office/drawing/2014/main" id="{D8B7748B-23AC-3869-494E-FE8E441B3898}"/>
              </a:ext>
            </a:extLst>
          </p:cNvPr>
          <p:cNvSpPr>
            <a:spLocks noGrp="1"/>
          </p:cNvSpPr>
          <p:nvPr>
            <p:ph idx="1"/>
          </p:nvPr>
        </p:nvSpPr>
        <p:spPr/>
        <p:txBody>
          <a:bodyPr>
            <a:normAutofit/>
          </a:bodyPr>
          <a:lstStyle/>
          <a:p>
            <a:r>
              <a:rPr lang="en-US" b="0" i="0" dirty="0">
                <a:solidFill>
                  <a:srgbClr val="000000"/>
                </a:solidFill>
                <a:effectLst/>
                <a:latin typeface="Gentium Plus" panose="02000503060000020004"/>
              </a:rPr>
              <a:t>The Northern Camp was founded on the shores of Lake </a:t>
            </a:r>
            <a:r>
              <a:rPr lang="en-US" b="0" i="0" dirty="0" err="1">
                <a:solidFill>
                  <a:srgbClr val="000000"/>
                </a:solidFill>
                <a:effectLst/>
                <a:latin typeface="Gentium Plus" panose="02000503060000020004"/>
              </a:rPr>
              <a:t>Õrsava</a:t>
            </a:r>
            <a:r>
              <a:rPr lang="en-US" b="0" i="0" dirty="0">
                <a:solidFill>
                  <a:srgbClr val="000000"/>
                </a:solidFill>
                <a:effectLst/>
                <a:latin typeface="Gentium Plus" panose="02000503060000020004"/>
              </a:rPr>
              <a:t> in 1926. It was a summer training center for Estonian Defense Forces, mostly for cavalry and artillery. Soldiers gathered here from all over Estonia. The camp buildings included houses for the officers, horse stables, barracks for the soldiers, a Casino or a Soldiers</a:t>
            </a:r>
            <a:endParaRPr lang="et-EE" b="0" i="0" dirty="0">
              <a:solidFill>
                <a:srgbClr val="000000"/>
              </a:solidFill>
              <a:effectLst/>
              <a:latin typeface="Lato" panose="020F0502020204030203" pitchFamily="34" charset="0"/>
            </a:endParaRPr>
          </a:p>
          <a:p>
            <a:r>
              <a:rPr lang="et-EE" dirty="0">
                <a:solidFill>
                  <a:srgbClr val="000000"/>
                </a:solidFill>
                <a:latin typeface="Lato" panose="020F0502020204030203" pitchFamily="34" charset="0"/>
              </a:rPr>
              <a:t>3D </a:t>
            </a:r>
            <a:r>
              <a:rPr lang="et-EE" dirty="0" err="1">
                <a:solidFill>
                  <a:srgbClr val="000000"/>
                </a:solidFill>
                <a:latin typeface="Lato" panose="020F0502020204030203" pitchFamily="34" charset="0"/>
              </a:rPr>
              <a:t>model</a:t>
            </a:r>
            <a:r>
              <a:rPr lang="et-EE" dirty="0">
                <a:solidFill>
                  <a:srgbClr val="000000"/>
                </a:solidFill>
                <a:latin typeface="Lato" panose="020F0502020204030203" pitchFamily="34" charset="0"/>
              </a:rPr>
              <a:t> </a:t>
            </a:r>
          </a:p>
          <a:p>
            <a:pPr marL="0" indent="0">
              <a:buNone/>
            </a:pPr>
            <a:r>
              <a:rPr lang="et-EE" i="0" dirty="0">
                <a:solidFill>
                  <a:srgbClr val="000000"/>
                </a:solidFill>
                <a:effectLst/>
                <a:latin typeface="Lato" panose="020F0502020204030203" pitchFamily="34" charset="0"/>
              </a:rPr>
              <a:t>Casino</a:t>
            </a:r>
          </a:p>
          <a:p>
            <a:pPr marL="0" indent="0">
              <a:buNone/>
            </a:pPr>
            <a:r>
              <a:rPr lang="et-EE" dirty="0" err="1">
                <a:solidFill>
                  <a:srgbClr val="000000"/>
                </a:solidFill>
                <a:latin typeface="Lato" panose="020F0502020204030203" pitchFamily="34" charset="0"/>
              </a:rPr>
              <a:t>Shooting</a:t>
            </a:r>
            <a:r>
              <a:rPr lang="et-EE" dirty="0">
                <a:solidFill>
                  <a:srgbClr val="000000"/>
                </a:solidFill>
                <a:latin typeface="Lato" panose="020F0502020204030203" pitchFamily="34" charset="0"/>
              </a:rPr>
              <a:t> range</a:t>
            </a:r>
          </a:p>
          <a:p>
            <a:pPr marL="0" indent="0">
              <a:buNone/>
            </a:pPr>
            <a:r>
              <a:rPr lang="et-EE" i="0" dirty="0" err="1">
                <a:solidFill>
                  <a:srgbClr val="000000"/>
                </a:solidFill>
                <a:effectLst/>
                <a:latin typeface="Lato" panose="020F0502020204030203" pitchFamily="34" charset="0"/>
              </a:rPr>
              <a:t>Artillery</a:t>
            </a:r>
            <a:r>
              <a:rPr lang="et-EE" i="0" dirty="0">
                <a:solidFill>
                  <a:srgbClr val="000000"/>
                </a:solidFill>
                <a:effectLst/>
                <a:latin typeface="Lato" panose="020F0502020204030203" pitchFamily="34" charset="0"/>
              </a:rPr>
              <a:t> </a:t>
            </a:r>
            <a:r>
              <a:rPr lang="et-EE" i="0" dirty="0" err="1">
                <a:solidFill>
                  <a:srgbClr val="000000"/>
                </a:solidFill>
                <a:effectLst/>
                <a:latin typeface="Lato" panose="020F0502020204030203" pitchFamily="34" charset="0"/>
              </a:rPr>
              <a:t>camp</a:t>
            </a:r>
            <a:endParaRPr lang="et-EE" i="0" dirty="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98310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9ACA-CDCA-DADE-DB7D-5C00DA44C9A9}"/>
              </a:ext>
            </a:extLst>
          </p:cNvPr>
          <p:cNvSpPr>
            <a:spLocks noGrp="1"/>
          </p:cNvSpPr>
          <p:nvPr>
            <p:ph type="title"/>
          </p:nvPr>
        </p:nvSpPr>
        <p:spPr/>
        <p:txBody>
          <a:bodyPr/>
          <a:lstStyle/>
          <a:p>
            <a:r>
              <a:rPr lang="et-EE" dirty="0"/>
              <a:t>Audio </a:t>
            </a:r>
            <a:r>
              <a:rPr lang="et-EE" dirty="0" err="1"/>
              <a:t>guide</a:t>
            </a:r>
            <a:r>
              <a:rPr lang="et-EE" dirty="0"/>
              <a:t>, </a:t>
            </a:r>
            <a:r>
              <a:rPr lang="et-EE" dirty="0" err="1"/>
              <a:t>information</a:t>
            </a:r>
            <a:r>
              <a:rPr lang="et-EE" dirty="0"/>
              <a:t> </a:t>
            </a:r>
            <a:r>
              <a:rPr lang="et-EE" dirty="0" err="1"/>
              <a:t>stand</a:t>
            </a:r>
            <a:endParaRPr lang="et-EE" dirty="0"/>
          </a:p>
        </p:txBody>
      </p:sp>
      <p:sp>
        <p:nvSpPr>
          <p:cNvPr id="3" name="Content Placeholder 2">
            <a:extLst>
              <a:ext uri="{FF2B5EF4-FFF2-40B4-BE49-F238E27FC236}">
                <a16:creationId xmlns:a16="http://schemas.microsoft.com/office/drawing/2014/main" id="{CD5A1A5F-1463-5EDC-9AB4-45599EB7E266}"/>
              </a:ext>
            </a:extLst>
          </p:cNvPr>
          <p:cNvSpPr>
            <a:spLocks noGrp="1"/>
          </p:cNvSpPr>
          <p:nvPr>
            <p:ph idx="1"/>
          </p:nvPr>
        </p:nvSpPr>
        <p:spPr/>
        <p:txBody>
          <a:bodyPr/>
          <a:lstStyle/>
          <a:p>
            <a:r>
              <a:rPr lang="et-EE" dirty="0">
                <a:solidFill>
                  <a:srgbClr val="000000"/>
                </a:solidFill>
                <a:latin typeface="Lato" panose="020F0502020204030203" pitchFamily="34" charset="0"/>
              </a:rPr>
              <a:t>16 </a:t>
            </a:r>
            <a:r>
              <a:rPr lang="et-EE" dirty="0" err="1">
                <a:solidFill>
                  <a:srgbClr val="000000"/>
                </a:solidFill>
                <a:latin typeface="Lato" panose="020F0502020204030203" pitchFamily="34" charset="0"/>
              </a:rPr>
              <a:t>objects</a:t>
            </a:r>
            <a:endParaRPr lang="et-EE" dirty="0">
              <a:solidFill>
                <a:srgbClr val="000000"/>
              </a:solidFill>
              <a:latin typeface="Lato" panose="020F0502020204030203" pitchFamily="34" charset="0"/>
            </a:endParaRPr>
          </a:p>
          <a:p>
            <a:pPr marL="0" indent="0">
              <a:buNone/>
            </a:pPr>
            <a:r>
              <a:rPr lang="et-EE" dirty="0" err="1"/>
              <a:t>Navicup</a:t>
            </a:r>
            <a:endParaRPr lang="et-EE" dirty="0"/>
          </a:p>
          <a:p>
            <a:pPr marL="0" indent="0">
              <a:buNone/>
            </a:pPr>
            <a:r>
              <a:rPr lang="et-EE" dirty="0"/>
              <a:t>Maps.visitsetomaa.ee </a:t>
            </a:r>
            <a:r>
              <a:rPr lang="et-EE" dirty="0">
                <a:hlinkClick r:id="rId2"/>
              </a:rPr>
              <a:t>maps.visitsetomaa.com  </a:t>
            </a:r>
            <a:endParaRPr lang="et-EE" dirty="0"/>
          </a:p>
          <a:p>
            <a:pPr marL="0" indent="0">
              <a:buNone/>
            </a:pPr>
            <a:r>
              <a:rPr lang="et-EE" dirty="0"/>
              <a:t>Setomaa Muuseumid </a:t>
            </a:r>
            <a:r>
              <a:rPr lang="et-EE" dirty="0">
                <a:hlinkClick r:id="rId3"/>
              </a:rPr>
              <a:t>www.setomuuseum.ee</a:t>
            </a:r>
            <a:r>
              <a:rPr lang="et-EE" dirty="0"/>
              <a:t> </a:t>
            </a:r>
          </a:p>
          <a:p>
            <a:endParaRPr lang="et-EE" dirty="0"/>
          </a:p>
        </p:txBody>
      </p:sp>
    </p:spTree>
    <p:extLst>
      <p:ext uri="{BB962C8B-B14F-4D97-AF65-F5344CB8AC3E}">
        <p14:creationId xmlns:p14="http://schemas.microsoft.com/office/powerpoint/2010/main" val="88558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8B64-9EFD-C651-89A8-C037FE06D38B}"/>
              </a:ext>
            </a:extLst>
          </p:cNvPr>
          <p:cNvSpPr>
            <a:spLocks noGrp="1"/>
          </p:cNvSpPr>
          <p:nvPr>
            <p:ph type="title"/>
          </p:nvPr>
        </p:nvSpPr>
        <p:spPr/>
        <p:txBody>
          <a:bodyPr/>
          <a:lstStyle/>
          <a:p>
            <a:r>
              <a:rPr lang="et-EE" dirty="0"/>
              <a:t>Resting </a:t>
            </a:r>
            <a:r>
              <a:rPr lang="et-EE" dirty="0" err="1"/>
              <a:t>places</a:t>
            </a:r>
            <a:r>
              <a:rPr lang="et-EE" dirty="0"/>
              <a:t> </a:t>
            </a:r>
            <a:r>
              <a:rPr lang="et-EE" dirty="0" err="1"/>
              <a:t>along</a:t>
            </a:r>
            <a:r>
              <a:rPr lang="et-EE" dirty="0"/>
              <a:t> </a:t>
            </a:r>
            <a:r>
              <a:rPr lang="et-EE" dirty="0" err="1"/>
              <a:t>the</a:t>
            </a:r>
            <a:r>
              <a:rPr lang="et-EE" dirty="0"/>
              <a:t> road</a:t>
            </a:r>
          </a:p>
        </p:txBody>
      </p:sp>
      <p:sp>
        <p:nvSpPr>
          <p:cNvPr id="3" name="Content Placeholder 2">
            <a:extLst>
              <a:ext uri="{FF2B5EF4-FFF2-40B4-BE49-F238E27FC236}">
                <a16:creationId xmlns:a16="http://schemas.microsoft.com/office/drawing/2014/main" id="{2DA86FCF-EBDA-A9F6-7369-271D5D20123A}"/>
              </a:ext>
            </a:extLst>
          </p:cNvPr>
          <p:cNvSpPr>
            <a:spLocks noGrp="1"/>
          </p:cNvSpPr>
          <p:nvPr>
            <p:ph idx="1"/>
          </p:nvPr>
        </p:nvSpPr>
        <p:spPr/>
        <p:txBody>
          <a:bodyPr/>
          <a:lstStyle/>
          <a:p>
            <a:r>
              <a:rPr lang="et-EE" dirty="0"/>
              <a:t>Resting </a:t>
            </a:r>
            <a:r>
              <a:rPr lang="et-EE" dirty="0" err="1"/>
              <a:t>places</a:t>
            </a:r>
            <a:endParaRPr lang="et-EE" dirty="0"/>
          </a:p>
          <a:p>
            <a:r>
              <a:rPr lang="et-EE" dirty="0" err="1"/>
              <a:t>Bences</a:t>
            </a:r>
            <a:endParaRPr lang="et-EE" dirty="0"/>
          </a:p>
          <a:p>
            <a:r>
              <a:rPr lang="et-EE" dirty="0" err="1"/>
              <a:t>Picnic</a:t>
            </a:r>
            <a:r>
              <a:rPr lang="et-EE" dirty="0"/>
              <a:t> </a:t>
            </a:r>
            <a:r>
              <a:rPr lang="et-EE" dirty="0" err="1"/>
              <a:t>places</a:t>
            </a:r>
            <a:endParaRPr lang="et-EE" dirty="0"/>
          </a:p>
          <a:p>
            <a:pPr marL="0" indent="0">
              <a:buNone/>
            </a:pPr>
            <a:endParaRPr lang="et-EE" dirty="0"/>
          </a:p>
        </p:txBody>
      </p:sp>
      <p:pic>
        <p:nvPicPr>
          <p:cNvPr id="5" name="Picture 4">
            <a:extLst>
              <a:ext uri="{FF2B5EF4-FFF2-40B4-BE49-F238E27FC236}">
                <a16:creationId xmlns:a16="http://schemas.microsoft.com/office/drawing/2014/main" id="{9B0EA693-A997-EC59-DD81-A40C03E27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1" y="1689998"/>
            <a:ext cx="4009388" cy="3002379"/>
          </a:xfrm>
          <a:prstGeom prst="rect">
            <a:avLst/>
          </a:prstGeom>
        </p:spPr>
      </p:pic>
    </p:spTree>
    <p:extLst>
      <p:ext uri="{BB962C8B-B14F-4D97-AF65-F5344CB8AC3E}">
        <p14:creationId xmlns:p14="http://schemas.microsoft.com/office/powerpoint/2010/main" val="3092142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tomaa-template-kitsas-riba.potx" id="{D5C99913-453F-44E9-92EA-8C6F183029FE}" vid="{4D3C0CED-4FE6-4C80-A35A-6C1171071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setomaa-slaidid-template-EST</Template>
  <TotalTime>3539</TotalTime>
  <Words>282</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Gentium Plus</vt:lpstr>
      <vt:lpstr>Lato</vt:lpstr>
      <vt:lpstr>Office Theme</vt:lpstr>
      <vt:lpstr>Business environment backround</vt:lpstr>
      <vt:lpstr>Setomaa as a travel destination</vt:lpstr>
      <vt:lpstr>Key words</vt:lpstr>
      <vt:lpstr>Setomaa is known for- nature</vt:lpstr>
      <vt:lpstr>Statistics</vt:lpstr>
      <vt:lpstr>North camp 3D model</vt:lpstr>
      <vt:lpstr>Audio guide, information stand</vt:lpstr>
      <vt:lpstr>Resting places along the road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Omanik</dc:creator>
  <cp:lastModifiedBy>Elin Priks</cp:lastModifiedBy>
  <cp:revision>73</cp:revision>
  <dcterms:created xsi:type="dcterms:W3CDTF">2018-11-01T13:19:55Z</dcterms:created>
  <dcterms:modified xsi:type="dcterms:W3CDTF">2023-09-19T07:35:12Z</dcterms:modified>
</cp:coreProperties>
</file>